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357" r:id="rId2"/>
    <p:sldId id="322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27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59" r:id="rId24"/>
    <p:sldId id="360" r:id="rId25"/>
    <p:sldId id="342" r:id="rId26"/>
    <p:sldId id="343" r:id="rId27"/>
    <p:sldId id="358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294" r:id="rId37"/>
    <p:sldId id="295" r:id="rId38"/>
    <p:sldId id="352" r:id="rId39"/>
    <p:sldId id="353" r:id="rId40"/>
    <p:sldId id="354" r:id="rId41"/>
    <p:sldId id="355" r:id="rId42"/>
    <p:sldId id="35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79"/>
    <p:restoredTop sz="85248"/>
  </p:normalViewPr>
  <p:slideViewPr>
    <p:cSldViewPr snapToGrid="0" snapToObjects="1">
      <p:cViewPr varScale="1">
        <p:scale>
          <a:sx n="128" d="100"/>
          <a:sy n="128" d="100"/>
        </p:scale>
        <p:origin x="11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578C1-3040-D446-9142-4AD0C78247F4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29419-D17D-9E49-9891-B8A90A094F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9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  <a:r>
              <a:rPr lang="en-US" baseline="0" dirty="0"/>
              <a:t> 1</a:t>
            </a:r>
          </a:p>
          <a:p>
            <a:endParaRPr lang="en-US" baseline="0" dirty="0"/>
          </a:p>
          <a:p>
            <a:r>
              <a:rPr lang="en-US" baseline="0" dirty="0" err="1"/>
              <a:t>Tạo</a:t>
            </a:r>
            <a:r>
              <a:rPr lang="en-US" baseline="0" dirty="0"/>
              <a:t> </a:t>
            </a:r>
            <a:r>
              <a:rPr lang="en-US" baseline="0" dirty="0" err="1"/>
              <a:t>kí</a:t>
            </a:r>
            <a:r>
              <a:rPr lang="en-US" baseline="0" dirty="0"/>
              <a:t> </a:t>
            </a:r>
            <a:r>
              <a:rPr lang="en-US" baseline="0" dirty="0" err="1"/>
              <a:t>tự</a:t>
            </a:r>
            <a:r>
              <a:rPr lang="en-US" baseline="0" dirty="0"/>
              <a:t> </a:t>
            </a:r>
            <a:r>
              <a:rPr lang="en-US" baseline="0" dirty="0" err="1"/>
              <a:t>đặc</a:t>
            </a:r>
            <a:r>
              <a:rPr lang="en-US" baseline="0" dirty="0"/>
              <a:t> </a:t>
            </a:r>
            <a:r>
              <a:rPr lang="en-US" baseline="0" dirty="0" err="1"/>
              <a:t>biệt</a:t>
            </a:r>
            <a:r>
              <a:rPr lang="en-US" baseline="0" dirty="0"/>
              <a:t> </a:t>
            </a:r>
            <a:r>
              <a:rPr lang="en-US" baseline="0" dirty="0" err="1"/>
              <a:t>bằng</a:t>
            </a:r>
            <a:r>
              <a:rPr lang="en-US" baseline="0" dirty="0"/>
              <a:t> asci 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3765A4-D309-444E-9276-0B2CD25A6C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421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Prop()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attr</a:t>
            </a:r>
            <a:r>
              <a:rPr lang="en-US" baseline="0" dirty="0"/>
              <a:t>(): </a:t>
            </a:r>
            <a:r>
              <a:rPr lang="en-US" baseline="0" dirty="0" err="1"/>
              <a:t>Sự</a:t>
            </a:r>
            <a:r>
              <a:rPr lang="en-US" baseline="0" dirty="0"/>
              <a:t> </a:t>
            </a:r>
            <a:r>
              <a:rPr lang="en-US" baseline="0" dirty="0" err="1"/>
              <a:t>khác</a:t>
            </a:r>
            <a:r>
              <a:rPr lang="en-US" baseline="0" dirty="0"/>
              <a:t> </a:t>
            </a:r>
            <a:r>
              <a:rPr lang="en-US" baseline="0" dirty="0" err="1"/>
              <a:t>biệt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gì</a:t>
            </a:r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wide sense, the property always represents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 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while the attribute (except in old versions of IE) represents the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initial state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is meant for html attributes as they are strictly defined. the attribute tells you nothing about the current state.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phiên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1.6,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Prop()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rãi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xử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chậm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vs prop()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3765A4-D309-444E-9276-0B2CD25A6C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84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3765A4-D309-444E-9276-0B2CD25A6C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357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Append </a:t>
            </a:r>
            <a:r>
              <a:rPr lang="en-US" dirty="0" err="1"/>
              <a:t>và</a:t>
            </a:r>
            <a:r>
              <a:rPr lang="en-US" baseline="0" dirty="0"/>
              <a:t> prepend: DOM manipulation </a:t>
            </a:r>
            <a:r>
              <a:rPr lang="en-US" baseline="0" dirty="0" err="1"/>
              <a:t>bên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thẻ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After </a:t>
            </a:r>
            <a:r>
              <a:rPr lang="en-US" baseline="0" dirty="0" err="1"/>
              <a:t>và</a:t>
            </a:r>
            <a:r>
              <a:rPr lang="en-US" baseline="0" dirty="0"/>
              <a:t> before: </a:t>
            </a:r>
            <a:r>
              <a:rPr lang="en-US" baseline="0" dirty="0" err="1"/>
              <a:t>Chèn</a:t>
            </a:r>
            <a:r>
              <a:rPr lang="en-US" baseline="0" dirty="0"/>
              <a:t> </a:t>
            </a:r>
            <a:r>
              <a:rPr lang="en-US" baseline="0" dirty="0" err="1"/>
              <a:t>htmlString</a:t>
            </a:r>
            <a:r>
              <a:rPr lang="en-US" baseline="0" dirty="0"/>
              <a:t> text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ứng</a:t>
            </a:r>
            <a:r>
              <a:rPr lang="en-US" baseline="0" dirty="0"/>
              <a:t> vs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3765A4-D309-444E-9276-0B2CD25A6C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739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Children:</a:t>
            </a:r>
            <a:r>
              <a:rPr lang="en-US" baseline="0" dirty="0"/>
              <a:t> </a:t>
            </a:r>
            <a:r>
              <a:rPr lang="en-US" baseline="0" dirty="0" err="1"/>
              <a:t>Tìm</a:t>
            </a:r>
            <a:r>
              <a:rPr lang="en-US" baseline="0" dirty="0"/>
              <a:t> </a:t>
            </a:r>
            <a:r>
              <a:rPr lang="en-US" baseline="0" dirty="0" err="1"/>
              <a:t>kiếm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phần</a:t>
            </a:r>
            <a:r>
              <a:rPr lang="en-US" baseline="0" dirty="0"/>
              <a:t> con ở </a:t>
            </a:r>
            <a:r>
              <a:rPr lang="en-US" baseline="0" dirty="0" err="1"/>
              <a:t>directChild</a:t>
            </a:r>
            <a:r>
              <a:rPr lang="en-US" baseline="0" dirty="0"/>
              <a:t> (1 level)</a:t>
            </a:r>
          </a:p>
          <a:p>
            <a:endParaRPr lang="en-US" baseline="0" dirty="0"/>
          </a:p>
          <a:p>
            <a:r>
              <a:rPr lang="en-US" baseline="0" dirty="0"/>
              <a:t>Find: </a:t>
            </a:r>
            <a:r>
              <a:rPr lang="en-US" baseline="0" dirty="0" err="1"/>
              <a:t>Tìm</a:t>
            </a:r>
            <a:r>
              <a:rPr lang="en-US" baseline="0" dirty="0"/>
              <a:t> </a:t>
            </a:r>
            <a:r>
              <a:rPr lang="en-US" baseline="0" dirty="0" err="1"/>
              <a:t>kiếm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thành</a:t>
            </a:r>
            <a:r>
              <a:rPr lang="en-US" baseline="0" dirty="0"/>
              <a:t> </a:t>
            </a:r>
            <a:r>
              <a:rPr lang="en-US" baseline="0" dirty="0" err="1"/>
              <a:t>phần</a:t>
            </a:r>
            <a:r>
              <a:rPr lang="en-US" baseline="0" dirty="0"/>
              <a:t> con ở </a:t>
            </a:r>
            <a:r>
              <a:rPr lang="en-US" baseline="0" dirty="0" err="1"/>
              <a:t>nhiều</a:t>
            </a:r>
            <a:r>
              <a:rPr lang="en-US" baseline="0" dirty="0"/>
              <a:t>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3765A4-D309-444E-9276-0B2CD25A6C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9636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Sibling: </a:t>
            </a:r>
            <a:r>
              <a:rPr lang="en-US" dirty="0" err="1"/>
              <a:t>Tìm</a:t>
            </a:r>
            <a:r>
              <a:rPr lang="en-US" baseline="0" dirty="0"/>
              <a:t> </a:t>
            </a:r>
            <a:r>
              <a:rPr lang="en-US" baseline="0" dirty="0" err="1"/>
              <a:t>kiếm</a:t>
            </a:r>
            <a:r>
              <a:rPr lang="en-US" baseline="0" dirty="0"/>
              <a:t> </a:t>
            </a:r>
            <a:r>
              <a:rPr lang="en-US" baseline="0" dirty="0" err="1"/>
              <a:t>phần</a:t>
            </a:r>
            <a:r>
              <a:rPr lang="en-US" baseline="0" dirty="0"/>
              <a:t> </a:t>
            </a:r>
            <a:r>
              <a:rPr lang="en-US" baseline="0" dirty="0" err="1"/>
              <a:t>tử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cùng</a:t>
            </a:r>
            <a:r>
              <a:rPr lang="en-US" baseline="0" dirty="0"/>
              <a:t> DOM tree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3765A4-D309-444E-9276-0B2CD25A6C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8862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AddClass</a:t>
            </a:r>
            <a:r>
              <a:rPr lang="en-US" dirty="0"/>
              <a:t>(name)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removeClass</a:t>
            </a:r>
            <a:r>
              <a:rPr lang="en-US" baseline="0" dirty="0"/>
              <a:t>(name) </a:t>
            </a:r>
            <a:r>
              <a:rPr lang="en-US" baseline="0" dirty="0" err="1"/>
              <a:t>là</a:t>
            </a:r>
            <a:r>
              <a:rPr lang="en-US" baseline="0" dirty="0"/>
              <a:t> 2 class </a:t>
            </a:r>
            <a:r>
              <a:rPr lang="en-US" baseline="0" dirty="0" err="1"/>
              <a:t>cực</a:t>
            </a:r>
            <a:r>
              <a:rPr lang="en-US" baseline="0" dirty="0"/>
              <a:t> </a:t>
            </a:r>
            <a:r>
              <a:rPr lang="en-US" baseline="0" dirty="0" err="1"/>
              <a:t>kì</a:t>
            </a:r>
            <a:r>
              <a:rPr lang="en-US" baseline="0" dirty="0"/>
              <a:t> </a:t>
            </a:r>
            <a:r>
              <a:rPr lang="en-US" baseline="0" dirty="0" err="1"/>
              <a:t>quan</a:t>
            </a:r>
            <a:r>
              <a:rPr lang="en-US" baseline="0" dirty="0"/>
              <a:t> </a:t>
            </a:r>
            <a:r>
              <a:rPr lang="en-US" baseline="0" dirty="0" err="1"/>
              <a:t>trọng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jQuery. </a:t>
            </a:r>
            <a:r>
              <a:rPr lang="en-US" baseline="0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những</a:t>
            </a:r>
            <a:r>
              <a:rPr lang="en-US" baseline="0" dirty="0"/>
              <a:t> </a:t>
            </a:r>
            <a:r>
              <a:rPr lang="en-US" baseline="0" dirty="0" err="1"/>
              <a:t>trường</a:t>
            </a:r>
            <a:r>
              <a:rPr lang="en-US" baseline="0" dirty="0"/>
              <a:t> </a:t>
            </a:r>
            <a:r>
              <a:rPr lang="en-US" baseline="0" dirty="0" err="1"/>
              <a:t>hợp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addClass</a:t>
            </a:r>
            <a:r>
              <a:rPr lang="en-US" baseline="0" dirty="0"/>
              <a:t>()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removeClass</a:t>
            </a:r>
            <a:r>
              <a:rPr lang="en-US" baseline="0" dirty="0"/>
              <a:t>() </a:t>
            </a:r>
            <a:r>
              <a:rPr lang="en-US" baseline="0" dirty="0" err="1"/>
              <a:t>đó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thiết</a:t>
            </a:r>
            <a:r>
              <a:rPr lang="en-US" baseline="0" dirty="0"/>
              <a:t> </a:t>
            </a:r>
            <a:r>
              <a:rPr lang="en-US" baseline="0" dirty="0" err="1"/>
              <a:t>lập</a:t>
            </a:r>
            <a:r>
              <a:rPr lang="en-US" baseline="0" dirty="0"/>
              <a:t> active link </a:t>
            </a:r>
            <a:r>
              <a:rPr lang="en-US" baseline="0" dirty="0" err="1"/>
              <a:t>trên</a:t>
            </a:r>
            <a:r>
              <a:rPr lang="en-US" baseline="0" dirty="0"/>
              <a:t> navigation </a:t>
            </a:r>
            <a:r>
              <a:rPr lang="en-US" baseline="0" dirty="0" err="1"/>
              <a:t>hoặc</a:t>
            </a:r>
            <a:r>
              <a:rPr lang="en-US" baseline="0" dirty="0"/>
              <a:t> </a:t>
            </a:r>
            <a:r>
              <a:rPr lang="en-US" baseline="0" dirty="0" err="1"/>
              <a:t>ứng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slideshow: ở </a:t>
            </a:r>
            <a:r>
              <a:rPr lang="en-US" baseline="0" dirty="0" err="1"/>
              <a:t>vị</a:t>
            </a:r>
            <a:r>
              <a:rPr lang="en-US" baseline="0" dirty="0"/>
              <a:t> </a:t>
            </a:r>
            <a:r>
              <a:rPr lang="en-US" baseline="0" dirty="0" err="1"/>
              <a:t>trí</a:t>
            </a:r>
            <a:r>
              <a:rPr lang="en-US" baseline="0" dirty="0"/>
              <a:t> con </a:t>
            </a:r>
            <a:r>
              <a:rPr lang="en-US" baseline="0" dirty="0" err="1"/>
              <a:t>chấm</a:t>
            </a:r>
            <a:r>
              <a:rPr lang="en-US" baseline="0" dirty="0"/>
              <a:t> navigation.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3765A4-D309-444E-9276-0B2CD25A6C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00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Tại</a:t>
            </a:r>
            <a:r>
              <a:rPr lang="en-US" baseline="0" dirty="0"/>
              <a:t> </a:t>
            </a:r>
            <a:r>
              <a:rPr lang="en-US" baseline="0" dirty="0" err="1"/>
              <a:t>sao</a:t>
            </a:r>
            <a:r>
              <a:rPr lang="en-US" baseline="0" dirty="0"/>
              <a:t> </a:t>
            </a:r>
            <a:r>
              <a:rPr lang="en-US" baseline="0" dirty="0" err="1"/>
              <a:t>chọn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minified: Do dung </a:t>
            </a:r>
            <a:r>
              <a:rPr lang="en-US" baseline="0" dirty="0" err="1"/>
              <a:t>lượng</a:t>
            </a:r>
            <a:r>
              <a:rPr lang="en-US" baseline="0" dirty="0"/>
              <a:t> </a:t>
            </a:r>
            <a:r>
              <a:rPr lang="en-US" baseline="0" dirty="0" err="1"/>
              <a:t>nhẹ</a:t>
            </a:r>
            <a:r>
              <a:rPr lang="en-US" baseline="0" dirty="0"/>
              <a:t> =&gt; </a:t>
            </a:r>
            <a:r>
              <a:rPr lang="en-US" baseline="0" dirty="0" err="1"/>
              <a:t>tăng</a:t>
            </a:r>
            <a:r>
              <a:rPr lang="en-US" baseline="0" dirty="0"/>
              <a:t> </a:t>
            </a:r>
            <a:r>
              <a:rPr lang="en-US" baseline="0" dirty="0" err="1"/>
              <a:t>tốc</a:t>
            </a:r>
            <a:r>
              <a:rPr lang="en-US" baseline="0" dirty="0"/>
              <a:t> load </a:t>
            </a:r>
            <a:r>
              <a:rPr lang="en-US" baseline="0" dirty="0" err="1"/>
              <a:t>trang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3765A4-D309-444E-9276-0B2CD25A6C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14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dấu</a:t>
            </a:r>
            <a:r>
              <a:rPr lang="en-US" baseline="0" dirty="0"/>
              <a:t> </a:t>
            </a:r>
            <a:r>
              <a:rPr lang="en-US" baseline="0" dirty="0" err="1"/>
              <a:t>thăng</a:t>
            </a:r>
            <a:r>
              <a:rPr lang="en-US" baseline="0" dirty="0"/>
              <a:t> (#) </a:t>
            </a:r>
            <a:r>
              <a:rPr lang="en-US" baseline="0" dirty="0" err="1"/>
              <a:t>cho</a:t>
            </a:r>
            <a:r>
              <a:rPr lang="en-US" baseline="0" dirty="0"/>
              <a:t> Id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dấu</a:t>
            </a:r>
            <a:r>
              <a:rPr lang="en-US" baseline="0" dirty="0"/>
              <a:t> </a:t>
            </a:r>
            <a:r>
              <a:rPr lang="en-US" baseline="0" dirty="0" err="1"/>
              <a:t>chấm</a:t>
            </a:r>
            <a:r>
              <a:rPr lang="en-US" baseline="0" dirty="0"/>
              <a:t> “.” </a:t>
            </a:r>
            <a:r>
              <a:rPr lang="en-US" baseline="0" dirty="0" err="1"/>
              <a:t>cho</a:t>
            </a:r>
            <a:r>
              <a:rPr lang="en-US" baseline="0" dirty="0"/>
              <a:t> class</a:t>
            </a:r>
          </a:p>
          <a:p>
            <a:endParaRPr lang="en-US" baseline="0" dirty="0"/>
          </a:p>
          <a:p>
            <a:r>
              <a:rPr lang="en-US" dirty="0"/>
              <a:t>http://www.w3schools.com/jquery/trysel.asp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3765A4-D309-444E-9276-0B2CD25A6C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0803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Directchild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3765A4-D309-444E-9276-0B2CD25A6C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852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3765A4-D309-444E-9276-0B2CD25A6C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651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Speed</a:t>
            </a:r>
            <a:r>
              <a:rPr lang="en-US" baseline="0" dirty="0"/>
              <a:t> </a:t>
            </a:r>
            <a:r>
              <a:rPr lang="en-US" baseline="0" dirty="0" err="1"/>
              <a:t>tính</a:t>
            </a:r>
            <a:r>
              <a:rPr lang="en-US" baseline="0" dirty="0"/>
              <a:t> </a:t>
            </a:r>
            <a:r>
              <a:rPr lang="en-US" baseline="0" dirty="0" err="1"/>
              <a:t>bằng</a:t>
            </a:r>
            <a:r>
              <a:rPr lang="en-US" baseline="0" dirty="0"/>
              <a:t> </a:t>
            </a:r>
            <a:r>
              <a:rPr lang="en-US" baseline="0" dirty="0" err="1"/>
              <a:t>ms</a:t>
            </a:r>
            <a:r>
              <a:rPr lang="en-US" baseline="0" dirty="0"/>
              <a:t> (millisecond)</a:t>
            </a:r>
          </a:p>
          <a:p>
            <a:r>
              <a:rPr lang="en-US" baseline="0" dirty="0"/>
              <a:t>Callback: </a:t>
            </a:r>
            <a:r>
              <a:rPr lang="en-US" baseline="0" dirty="0" err="1"/>
              <a:t>sau</a:t>
            </a:r>
            <a:r>
              <a:rPr lang="en-US" baseline="0" dirty="0"/>
              <a:t> </a:t>
            </a:r>
            <a:r>
              <a:rPr lang="en-US" baseline="0" dirty="0" err="1"/>
              <a:t>khi</a:t>
            </a:r>
            <a:r>
              <a:rPr lang="en-US" baseline="0" dirty="0"/>
              <a:t> fade </a:t>
            </a:r>
            <a:r>
              <a:rPr lang="en-US" baseline="0" dirty="0" err="1"/>
              <a:t>xong</a:t>
            </a:r>
            <a:r>
              <a:rPr lang="en-US" baseline="0" dirty="0"/>
              <a:t> </a:t>
            </a:r>
            <a:r>
              <a:rPr lang="en-US" baseline="0" dirty="0" err="1"/>
              <a:t>thì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gì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3765A4-D309-444E-9276-0B2CD25A6C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759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29419-D17D-9E49-9891-B8A90A094F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79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Nếu</a:t>
            </a:r>
            <a:r>
              <a:rPr lang="en-US" baseline="0" dirty="0"/>
              <a:t> </a:t>
            </a:r>
            <a:r>
              <a:rPr lang="en-US" baseline="0" dirty="0" err="1"/>
              <a:t>muốn</a:t>
            </a:r>
            <a:r>
              <a:rPr lang="en-US" baseline="0" dirty="0"/>
              <a:t> them </a:t>
            </a:r>
            <a:r>
              <a:rPr lang="en-US" baseline="0" dirty="0" err="1"/>
              <a:t>nhiều</a:t>
            </a:r>
            <a:r>
              <a:rPr lang="en-US" baseline="0" dirty="0"/>
              <a:t> </a:t>
            </a:r>
            <a:r>
              <a:rPr lang="en-US" baseline="0" dirty="0" err="1"/>
              <a:t>hiệu</a:t>
            </a:r>
            <a:r>
              <a:rPr lang="en-US" baseline="0" dirty="0"/>
              <a:t> </a:t>
            </a:r>
            <a:r>
              <a:rPr lang="en-US" baseline="0" dirty="0" err="1"/>
              <a:t>ứng</a:t>
            </a:r>
            <a:r>
              <a:rPr lang="en-US" baseline="0" dirty="0"/>
              <a:t> easing </a:t>
            </a:r>
            <a:r>
              <a:rPr lang="en-US" baseline="0" dirty="0" err="1"/>
              <a:t>hơn</a:t>
            </a:r>
            <a:r>
              <a:rPr lang="en-US" baseline="0" dirty="0"/>
              <a:t> </a:t>
            </a:r>
            <a:r>
              <a:rPr lang="en-US" baseline="0" dirty="0" err="1"/>
              <a:t>thì</a:t>
            </a:r>
            <a:r>
              <a:rPr lang="en-US" baseline="0" dirty="0"/>
              <a:t> search google </a:t>
            </a:r>
            <a:r>
              <a:rPr lang="en-US" baseline="0" dirty="0" err="1"/>
              <a:t>jqueryEasing</a:t>
            </a:r>
            <a:r>
              <a:rPr lang="en-US" baseline="0" dirty="0"/>
              <a:t>,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CDN </a:t>
            </a:r>
            <a:r>
              <a:rPr lang="en-US" baseline="0" dirty="0" err="1"/>
              <a:t>hoặc</a:t>
            </a:r>
            <a:r>
              <a:rPr lang="en-US" baseline="0" dirty="0"/>
              <a:t> download, attach </a:t>
            </a:r>
            <a:r>
              <a:rPr lang="en-US" baseline="0" dirty="0" err="1"/>
              <a:t>vào</a:t>
            </a:r>
            <a:r>
              <a:rPr lang="en-US" baseline="0" dirty="0"/>
              <a:t> &lt;script&gt;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theo</a:t>
            </a:r>
            <a:r>
              <a:rPr lang="en-US" baseline="0" dirty="0"/>
              <a:t> </a:t>
            </a:r>
            <a:r>
              <a:rPr lang="en-US" baseline="0" dirty="0" err="1"/>
              <a:t>hướng</a:t>
            </a:r>
            <a:r>
              <a:rPr lang="en-US" baseline="0" dirty="0"/>
              <a:t> </a:t>
            </a:r>
            <a:r>
              <a:rPr lang="en-US" baseline="0" dirty="0" err="1"/>
              <a:t>dẫn</a:t>
            </a:r>
            <a:r>
              <a:rPr lang="en-US" baseline="0" dirty="0"/>
              <a:t> </a:t>
            </a:r>
            <a:r>
              <a:rPr lang="en-US" baseline="0" dirty="0" err="1"/>
              <a:t>trang</a:t>
            </a:r>
            <a:r>
              <a:rPr lang="en-US" baseline="0" dirty="0"/>
              <a:t> </a:t>
            </a:r>
            <a:r>
              <a:rPr lang="en-US" baseline="0" dirty="0" err="1"/>
              <a:t>chủ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3765A4-D309-444E-9276-0B2CD25A6C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366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Thuộc</a:t>
            </a:r>
            <a:r>
              <a:rPr lang="en-US" baseline="0" dirty="0"/>
              <a:t> </a:t>
            </a:r>
            <a:r>
              <a:rPr lang="en-US" baseline="0" dirty="0" err="1"/>
              <a:t>tính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áp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animate : http://www.w3schools.com/jquery/eff_animate.asp</a:t>
            </a:r>
          </a:p>
          <a:p>
            <a:endParaRPr lang="en-US" baseline="0" dirty="0"/>
          </a:p>
          <a:p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gán</a:t>
            </a:r>
            <a:r>
              <a:rPr lang="en-US" baseline="0" dirty="0"/>
              <a:t> </a:t>
            </a:r>
            <a:r>
              <a:rPr lang="en-US" baseline="0" dirty="0" err="1"/>
              <a:t>nhiều</a:t>
            </a:r>
            <a:r>
              <a:rPr lang="en-US" baseline="0" dirty="0"/>
              <a:t> </a:t>
            </a:r>
            <a:r>
              <a:rPr lang="en-US" baseline="0" dirty="0" err="1"/>
              <a:t>hiệu</a:t>
            </a:r>
            <a:r>
              <a:rPr lang="en-US" baseline="0" dirty="0"/>
              <a:t> </a:t>
            </a:r>
            <a:r>
              <a:rPr lang="en-US" baseline="0" dirty="0" err="1"/>
              <a:t>ứng</a:t>
            </a:r>
            <a:r>
              <a:rPr lang="en-US" baseline="0" dirty="0"/>
              <a:t> </a:t>
            </a:r>
            <a:r>
              <a:rPr lang="en-US" baseline="0" dirty="0" err="1"/>
              <a:t>cùng</a:t>
            </a:r>
            <a:r>
              <a:rPr lang="en-US" baseline="0" dirty="0"/>
              <a:t> 1 </a:t>
            </a:r>
            <a:r>
              <a:rPr lang="en-US" baseline="0" dirty="0" err="1"/>
              <a:t>lúc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3765A4-D309-444E-9276-0B2CD25A6C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124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42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87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3368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85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45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486400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852863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512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0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3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79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7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0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714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54BE3-F7ED-4F3E-8A95-B55AC90E785B}" type="datetimeFigureOut">
              <a:rPr lang="en-US" smtClean="0"/>
              <a:t>2/22/21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36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1F5D2862-91D1-4AD8-B8BA-DEE8FF15728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28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69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8E254BE3-F7ED-4F3E-8A95-B55AC90E785B}" type="datetimeFigureOut">
              <a:rPr lang="en-US" smtClean="0"/>
              <a:t>2/22/21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85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948154"/>
            <a:ext cx="10058400" cy="961692"/>
          </a:xfrm>
        </p:spPr>
        <p:txBody>
          <a:bodyPr/>
          <a:lstStyle/>
          <a:p>
            <a:pPr algn="ctr"/>
            <a:r>
              <a:rPr lang="en-US" dirty="0" err="1"/>
              <a:t>JQuery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21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 err="1"/>
              <a:t>Khác</a:t>
            </a:r>
            <a:r>
              <a:rPr lang="en-US" sz="3500" dirty="0"/>
              <a:t> </a:t>
            </a:r>
            <a:r>
              <a:rPr lang="en-US" sz="3500" dirty="0" err="1"/>
              <a:t>biệt</a:t>
            </a:r>
            <a:r>
              <a:rPr lang="en-US" sz="3500" dirty="0"/>
              <a:t> </a:t>
            </a:r>
            <a:r>
              <a:rPr lang="en-US" sz="3500" dirty="0" err="1"/>
              <a:t>giữa</a:t>
            </a:r>
            <a:r>
              <a:rPr lang="en-US" sz="3500" dirty="0"/>
              <a:t> </a:t>
            </a:r>
            <a:r>
              <a:rPr lang="en-US" sz="3500" dirty="0" err="1"/>
              <a:t>directChild</a:t>
            </a:r>
            <a:r>
              <a:rPr lang="en-US" sz="3500" dirty="0"/>
              <a:t> (&gt;) </a:t>
            </a:r>
            <a:r>
              <a:rPr lang="en-US" sz="3500" dirty="0" err="1"/>
              <a:t>và</a:t>
            </a:r>
            <a:r>
              <a:rPr lang="en-US" sz="3500" dirty="0"/>
              <a:t> </a:t>
            </a:r>
            <a:br>
              <a:rPr lang="en-US" sz="3500" dirty="0"/>
            </a:br>
            <a:r>
              <a:rPr lang="en-US" sz="3500" dirty="0"/>
              <a:t>descendant(&lt;</a:t>
            </a:r>
            <a:r>
              <a:rPr lang="en-US" sz="3500" dirty="0" err="1"/>
              <a:t>dấu</a:t>
            </a:r>
            <a:r>
              <a:rPr lang="en-US" sz="3500" dirty="0"/>
              <a:t> </a:t>
            </a:r>
            <a:r>
              <a:rPr lang="en-US" sz="3500" dirty="0" err="1"/>
              <a:t>cách</a:t>
            </a:r>
            <a:r>
              <a:rPr lang="en-US" sz="3500" dirty="0"/>
              <a:t>&gt;)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599" y="2929970"/>
            <a:ext cx="6813176" cy="35420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727" y="3211159"/>
            <a:ext cx="5073447" cy="21353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B5B9C7-E1BC-DF42-BE42-ECC9D32F53AC}"/>
              </a:ext>
            </a:extLst>
          </p:cNvPr>
          <p:cNvSpPr txBox="1"/>
          <p:nvPr/>
        </p:nvSpPr>
        <p:spPr>
          <a:xfrm>
            <a:off x="609599" y="1998551"/>
            <a:ext cx="1032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DirectChild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129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Descendant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17638"/>
            <a:ext cx="8661432" cy="4349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98" y="1656230"/>
            <a:ext cx="5269402" cy="231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61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JS </a:t>
            </a:r>
            <a:r>
              <a:rPr lang="en-US" dirty="0" err="1"/>
              <a:t>và</a:t>
            </a:r>
            <a:r>
              <a:rPr lang="en-US" dirty="0"/>
              <a:t> JQ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396" y="2251588"/>
            <a:ext cx="8984407" cy="267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96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jquery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onclick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javascript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Ngoài</a:t>
            </a:r>
            <a:r>
              <a:rPr lang="en-US" dirty="0"/>
              <a:t> ra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$(this)</a:t>
            </a:r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$(this) </a:t>
            </a:r>
            <a:r>
              <a:rPr lang="en-US" dirty="0"/>
              <a:t>: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ra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,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”p” </a:t>
            </a:r>
            <a:r>
              <a:rPr lang="en-US" dirty="0" err="1"/>
              <a:t>được</a:t>
            </a:r>
            <a:r>
              <a:rPr lang="en-US" dirty="0"/>
              <a:t> clicked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976" y="2221453"/>
            <a:ext cx="4770267" cy="141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64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JQuery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802726"/>
            <a:ext cx="10160000" cy="172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86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hide()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Jquery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93567"/>
            <a:ext cx="4762500" cy="42897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3180744"/>
            <a:ext cx="5518895" cy="220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49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hide()/show(): </a:t>
            </a:r>
            <a:r>
              <a:rPr lang="en-US" dirty="0" err="1"/>
              <a:t>Ẩn</a:t>
            </a:r>
            <a:r>
              <a:rPr lang="en-US" dirty="0"/>
              <a:t>/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JQ (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đương</a:t>
            </a:r>
            <a:r>
              <a:rPr lang="en-US" dirty="0"/>
              <a:t> vs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display:none</a:t>
            </a:r>
            <a:r>
              <a:rPr lang="en-US" dirty="0"/>
              <a:t>)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$(“p”).hide();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FadeIn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(speed,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 /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fadeOut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(speed,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en-US" dirty="0"/>
              <a:t>: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dần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mờ</a:t>
            </a:r>
            <a:r>
              <a:rPr lang="en-US" dirty="0"/>
              <a:t> </a:t>
            </a:r>
            <a:r>
              <a:rPr lang="en-US" dirty="0" err="1"/>
              <a:t>dần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millisecond. Speed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effect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. </a:t>
            </a:r>
            <a:r>
              <a:rPr lang="en-US" dirty="0" err="1"/>
              <a:t>FadeToggle</a:t>
            </a:r>
            <a:r>
              <a:rPr lang="en-US" dirty="0"/>
              <a:t>()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bật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fadeIn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fadeout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slideDown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/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slideUp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slideToggle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: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trượt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/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bật</a:t>
            </a:r>
            <a:r>
              <a:rPr lang="en-US" dirty="0"/>
              <a:t> </a:t>
            </a:r>
            <a:r>
              <a:rPr lang="en-US" dirty="0" err="1"/>
              <a:t>trượt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963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Fade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8"/>
            <a:ext cx="3914775" cy="464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32" y="2262620"/>
            <a:ext cx="5831901" cy="233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39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1457325"/>
            <a:ext cx="6524625" cy="5086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417638"/>
            <a:ext cx="4762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45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Animate({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},duration, easing, callback):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custom animations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. </a:t>
            </a:r>
            <a:r>
              <a:rPr lang="en-US" dirty="0" err="1"/>
              <a:t>Param</a:t>
            </a:r>
            <a:r>
              <a:rPr lang="en-US" dirty="0"/>
              <a:t>: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animation</a:t>
            </a:r>
          </a:p>
          <a:p>
            <a:pPr marL="114300" indent="0">
              <a:buNone/>
            </a:pPr>
            <a:r>
              <a:rPr lang="en-US" dirty="0"/>
              <a:t>. Duration: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animation</a:t>
            </a:r>
          </a:p>
          <a:p>
            <a:pPr marL="114300" indent="0">
              <a:buNone/>
            </a:pPr>
            <a:r>
              <a:rPr lang="en-US" dirty="0"/>
              <a:t>. Easing (Optional):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animation</a:t>
            </a:r>
          </a:p>
          <a:p>
            <a:pPr marL="114300" indent="0">
              <a:buNone/>
            </a:pPr>
            <a:r>
              <a:rPr lang="en-US" dirty="0"/>
              <a:t>	Swing: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ở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, ở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nhanh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	Linear: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cuối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. Callback (Optional): Sau </a:t>
            </a:r>
            <a:r>
              <a:rPr lang="en-US" dirty="0" err="1"/>
              <a:t>khi</a:t>
            </a:r>
            <a:r>
              <a:rPr lang="en-US" dirty="0"/>
              <a:t> animation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5756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JQuery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Javascript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John </a:t>
            </a:r>
            <a:r>
              <a:rPr lang="en-US" dirty="0" err="1"/>
              <a:t>Resig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2006 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vi-VN" dirty="0">
                <a:latin typeface="Calibri" panose="020F0502020204030204" pitchFamily="34" charset="0"/>
              </a:rPr>
              <a:t>jQuery làm đơn giản hóa việc truyền tải HTML, xử lý sự kiện, tạo hiệu ứng động và tương tác Ajax. </a:t>
            </a:r>
            <a:endParaRPr lang="en-US" dirty="0"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 err="1">
                <a:latin typeface="Calibri" panose="020F0502020204030204" pitchFamily="34" charset="0"/>
              </a:rPr>
              <a:t>Viết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ít</a:t>
            </a:r>
            <a:r>
              <a:rPr lang="en-US" dirty="0">
                <a:latin typeface="Calibri" panose="020F0502020204030204" pitchFamily="34" charset="0"/>
              </a:rPr>
              <a:t> code </a:t>
            </a:r>
            <a:r>
              <a:rPr lang="en-US" dirty="0" err="1">
                <a:latin typeface="Calibri" panose="020F0502020204030204" pitchFamily="34" charset="0"/>
              </a:rPr>
              <a:t>hơn</a:t>
            </a:r>
            <a:r>
              <a:rPr lang="en-US" dirty="0">
                <a:latin typeface="Calibri" panose="020F0502020204030204" pitchFamily="34" charset="0"/>
              </a:rPr>
              <a:t> so </a:t>
            </a:r>
            <a:r>
              <a:rPr lang="en-US" dirty="0" err="1">
                <a:latin typeface="Calibri" panose="020F0502020204030204" pitchFamily="34" charset="0"/>
              </a:rPr>
              <a:t>với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</a:rPr>
              <a:t>Javascript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694" y="544697"/>
            <a:ext cx="4529051" cy="160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91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4857750"/>
            <a:ext cx="4191000" cy="2000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1" y="1112128"/>
            <a:ext cx="4191000" cy="36984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141763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2F2B20"/>
                </a:solidFill>
                <a:latin typeface="Calibri"/>
              </a:rPr>
              <a:t>Kết</a:t>
            </a:r>
            <a:r>
              <a:rPr lang="en-US" dirty="0">
                <a:solidFill>
                  <a:srgbClr val="2F2B2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alibri"/>
              </a:rPr>
              <a:t>hợp</a:t>
            </a:r>
            <a:r>
              <a:rPr lang="en-US" dirty="0">
                <a:solidFill>
                  <a:srgbClr val="2F2B2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alibri"/>
              </a:rPr>
              <a:t>nhiều</a:t>
            </a:r>
            <a:r>
              <a:rPr lang="en-US" dirty="0">
                <a:solidFill>
                  <a:srgbClr val="2F2B2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alibri"/>
              </a:rPr>
              <a:t>hiệu</a:t>
            </a:r>
            <a:r>
              <a:rPr lang="en-US" dirty="0">
                <a:solidFill>
                  <a:srgbClr val="2F2B20"/>
                </a:solidFill>
                <a:latin typeface="Calibri"/>
              </a:rPr>
              <a:t> </a:t>
            </a:r>
            <a:r>
              <a:rPr lang="en-US" dirty="0" err="1">
                <a:solidFill>
                  <a:srgbClr val="2F2B20"/>
                </a:solidFill>
                <a:latin typeface="Calibri"/>
              </a:rPr>
              <a:t>ứng</a:t>
            </a:r>
            <a:r>
              <a:rPr lang="en-US" dirty="0">
                <a:solidFill>
                  <a:srgbClr val="2F2B20"/>
                </a:solidFill>
                <a:latin typeface="Calibri"/>
              </a:rPr>
              <a:t> (chaining)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951" y="1149861"/>
            <a:ext cx="4380399" cy="37078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951" y="5160035"/>
            <a:ext cx="3193501" cy="152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88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HTML (Getter)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Text():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tag,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đương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innerText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JS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570" y="2799849"/>
            <a:ext cx="5531030" cy="2229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81" y="2195513"/>
            <a:ext cx="34004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73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HTML (Form)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fields </a:t>
            </a:r>
            <a:r>
              <a:rPr lang="en-US" dirty="0" err="1"/>
              <a:t>trong</a:t>
            </a:r>
            <a:r>
              <a:rPr lang="en-US" dirty="0"/>
              <a:t> form </a:t>
            </a:r>
            <a:r>
              <a:rPr lang="en-US" dirty="0" err="1"/>
              <a:t>với</a:t>
            </a:r>
            <a:r>
              <a:rPr lang="en-US" dirty="0"/>
              <a:t> text, select, radio </a:t>
            </a:r>
            <a:r>
              <a:rPr lang="en-US" dirty="0" err="1"/>
              <a:t>và</a:t>
            </a:r>
            <a:r>
              <a:rPr lang="en-US" dirty="0"/>
              <a:t>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C72BB0-BFC0-7B4E-A673-96F01BA09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213" y="2077917"/>
            <a:ext cx="6038774" cy="443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66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7DC82-33E4-0741-9480-8B963D15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(2) </a:t>
            </a:r>
            <a:r>
              <a:rPr lang="en-US" dirty="0" err="1"/>
              <a:t>Jquery</a:t>
            </a:r>
            <a:r>
              <a:rPr lang="en-US" dirty="0"/>
              <a:t> Side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F0C401-FDDA-A943-9F46-7A008FC27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925570"/>
            <a:ext cx="10160000" cy="414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74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59C4-35A2-6D47-9904-040D375C2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025C75-ACFD-9949-9834-82B754AB1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233914"/>
            <a:ext cx="10160000" cy="316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16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Html():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của</a:t>
            </a:r>
            <a:r>
              <a:rPr lang="en-US" dirty="0"/>
              <a:t> tag, </a:t>
            </a:r>
          </a:p>
          <a:p>
            <a:pPr marL="114300" indent="0">
              <a:buNone/>
            </a:pPr>
            <a:r>
              <a:rPr lang="en-US" dirty="0"/>
              <a:t>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21" y="4111952"/>
            <a:ext cx="10373958" cy="2746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277" y="0"/>
            <a:ext cx="6107723" cy="41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55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Prop(“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tenAttribute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r>
              <a:rPr lang="en-US" dirty="0"/>
              <a:t>: </a:t>
            </a:r>
          </a:p>
          <a:p>
            <a:pPr marL="114300" indent="0">
              <a:buNone/>
            </a:pP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tag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09" y="4000500"/>
            <a:ext cx="8894781" cy="23545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32" y="2244730"/>
            <a:ext cx="6447416" cy="351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06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8988-3BA7-9346-9507-E31CA65B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prop(), </a:t>
            </a:r>
            <a:r>
              <a:rPr lang="en-US" dirty="0" err="1"/>
              <a:t>attr</a:t>
            </a:r>
            <a:r>
              <a:rPr lang="en-US" dirty="0"/>
              <a:t>()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45F23C-9F20-044E-BB42-FB7D8F653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783" y="1268727"/>
            <a:ext cx="6880433" cy="543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52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getter(),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parameter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endParaRPr lang="en-US" dirty="0"/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Text(string text): </a:t>
            </a:r>
            <a:r>
              <a:rPr lang="en-US" dirty="0" err="1"/>
              <a:t>Đặt</a:t>
            </a:r>
            <a:r>
              <a:rPr lang="en-US" dirty="0"/>
              <a:t> text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tag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Val(string text):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form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Html(string text):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(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HTML markup)</a:t>
            </a:r>
          </a:p>
        </p:txBody>
      </p:sp>
    </p:spTree>
    <p:extLst>
      <p:ext uri="{BB962C8B-B14F-4D97-AF65-F5344CB8AC3E}">
        <p14:creationId xmlns:p14="http://schemas.microsoft.com/office/powerpoint/2010/main" val="4214796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1905000"/>
            <a:ext cx="4076700" cy="2266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495800"/>
            <a:ext cx="38100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8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So </a:t>
            </a:r>
            <a:r>
              <a:rPr lang="en-US" sz="4000" dirty="0" err="1"/>
              <a:t>sánh</a:t>
            </a:r>
            <a:r>
              <a:rPr lang="en-US" sz="4000" dirty="0"/>
              <a:t> </a:t>
            </a:r>
            <a:r>
              <a:rPr lang="en-US" sz="4000" dirty="0" err="1"/>
              <a:t>giữa</a:t>
            </a:r>
            <a:r>
              <a:rPr lang="en-US" sz="4000" dirty="0"/>
              <a:t> </a:t>
            </a:r>
            <a:r>
              <a:rPr lang="en-US" sz="4000" dirty="0" err="1"/>
              <a:t>Javascript</a:t>
            </a:r>
            <a:r>
              <a:rPr lang="en-US" sz="4000" dirty="0"/>
              <a:t> </a:t>
            </a:r>
            <a:r>
              <a:rPr lang="en-US" sz="4000" dirty="0" err="1"/>
              <a:t>và</a:t>
            </a:r>
            <a:r>
              <a:rPr lang="en-US" sz="4000" dirty="0"/>
              <a:t> JQuery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Javascript</a:t>
            </a:r>
            <a:r>
              <a:rPr lang="en-US" dirty="0"/>
              <a:t>								</a:t>
            </a:r>
            <a:r>
              <a:rPr lang="en-US" dirty="0">
                <a:solidFill>
                  <a:srgbClr val="FF0000"/>
                </a:solidFill>
              </a:rPr>
              <a:t>JQUERY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365" y="3039026"/>
            <a:ext cx="5273635" cy="3498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5483" y="5871900"/>
            <a:ext cx="3421792" cy="7114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96FC9F-D01D-B843-8975-88C63AF37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65477"/>
            <a:ext cx="7317202" cy="336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74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add/remove 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Append(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text)</a:t>
            </a:r>
            <a:r>
              <a:rPr lang="en-US" dirty="0"/>
              <a:t>: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htmlString</a:t>
            </a:r>
            <a:r>
              <a:rPr lang="en-US" dirty="0"/>
              <a:t> ở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con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chọn</a:t>
            </a:r>
            <a:endParaRPr lang="en-US" dirty="0"/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Prepend(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text):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htmlString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con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chọn</a:t>
            </a:r>
            <a:endParaRPr lang="en-US" dirty="0"/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After(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text): </a:t>
            </a: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htmlString</a:t>
            </a:r>
            <a:r>
              <a:rPr lang="en-US" dirty="0"/>
              <a:t> </a:t>
            </a:r>
            <a:r>
              <a:rPr lang="en-US" dirty="0" err="1"/>
              <a:t>đằng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chọn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Before(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text): </a:t>
            </a: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htmlString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chọn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46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27" y="1434304"/>
            <a:ext cx="5821145" cy="514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13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31" y="2293797"/>
            <a:ext cx="10141338" cy="329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6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traversing (Ancestor)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parent():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cha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chọn</a:t>
            </a: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Parents() / parents(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htmlElement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element):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cha /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cha </a:t>
            </a:r>
            <a:r>
              <a:rPr lang="en-US" dirty="0" err="1"/>
              <a:t>có</a:t>
            </a:r>
            <a:r>
              <a:rPr lang="en-US" dirty="0"/>
              <a:t> tag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element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chọn</a:t>
            </a: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13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29183"/>
            <a:ext cx="6019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0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03" y="2062685"/>
            <a:ext cx="10110394" cy="328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7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Jquery</a:t>
            </a:r>
            <a:r>
              <a:rPr lang="en-US" dirty="0"/>
              <a:t> traversing (Descendant)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Children():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con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(direct children)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chọn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Find(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htmlElement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_element):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(element) </a:t>
            </a:r>
            <a:r>
              <a:rPr lang="en-US" dirty="0" err="1"/>
              <a:t>trong</a:t>
            </a:r>
            <a:r>
              <a:rPr lang="en-US" dirty="0"/>
              <a:t> DOM tree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_element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con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DOM tree</a:t>
            </a:r>
          </a:p>
        </p:txBody>
      </p:sp>
    </p:spTree>
    <p:extLst>
      <p:ext uri="{BB962C8B-B14F-4D97-AF65-F5344CB8AC3E}">
        <p14:creationId xmlns:p14="http://schemas.microsoft.com/office/powerpoint/2010/main" val="2439836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762001"/>
            <a:ext cx="57912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06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28" y="2120203"/>
            <a:ext cx="9790743" cy="3176830"/>
          </a:xfrm>
        </p:spPr>
      </p:pic>
    </p:spTree>
    <p:extLst>
      <p:ext uri="{BB962C8B-B14F-4D97-AF65-F5344CB8AC3E}">
        <p14:creationId xmlns:p14="http://schemas.microsoft.com/office/powerpoint/2010/main" val="3124916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traversing (siblings)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siblings(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htmlElement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element):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HTML elements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DOM tree level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next():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DOM tree level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nextAll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DOM tree level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DOM tree level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prevAll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DOM tree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389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Jquery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Jquery.com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791" y="2192337"/>
            <a:ext cx="57245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16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732" y="50559"/>
            <a:ext cx="7003701" cy="653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02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1" y="1607737"/>
            <a:ext cx="10314048" cy="435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67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HTML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css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tenAttr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”,”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thongSo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”): </a:t>
            </a:r>
            <a:r>
              <a:rPr lang="en-US" dirty="0" err="1"/>
              <a:t>Chỉnh</a:t>
            </a:r>
            <a:r>
              <a:rPr lang="en-US" dirty="0"/>
              <a:t> style CSS </a:t>
            </a:r>
            <a:r>
              <a:rPr lang="en-US" dirty="0" err="1"/>
              <a:t>trong</a:t>
            </a:r>
            <a:r>
              <a:rPr lang="en-US" dirty="0"/>
              <a:t> JQUERY</a:t>
            </a:r>
          </a:p>
          <a:p>
            <a:pPr marL="114300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$(“p”).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(“border”,”1px solid red”); 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AddClass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(“name”): </a:t>
            </a:r>
            <a:r>
              <a:rPr lang="en-US" dirty="0" err="1"/>
              <a:t>Thêm</a:t>
            </a:r>
            <a:r>
              <a:rPr lang="en-US" dirty="0"/>
              <a:t> class </a:t>
            </a:r>
            <a:r>
              <a:rPr lang="en-US" dirty="0" err="1"/>
              <a:t>cho</a:t>
            </a:r>
            <a:r>
              <a:rPr lang="en-US" dirty="0"/>
              <a:t> element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$(“p”).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addClass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demoClass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  <a:r>
              <a:rPr lang="en-US" dirty="0"/>
              <a:t>: </a:t>
            </a:r>
            <a:r>
              <a:rPr lang="en-US" dirty="0" err="1"/>
              <a:t>Thêm</a:t>
            </a:r>
            <a:r>
              <a:rPr lang="en-US" dirty="0"/>
              <a:t> class = </a:t>
            </a:r>
            <a:r>
              <a:rPr lang="en-US" dirty="0" err="1"/>
              <a:t>demoClass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&lt;p&gt;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RemoveClass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(“name”): </a:t>
            </a:r>
            <a:r>
              <a:rPr lang="en-US" dirty="0" err="1"/>
              <a:t>Xóa</a:t>
            </a:r>
            <a:r>
              <a:rPr lang="en-US" dirty="0"/>
              <a:t> class </a:t>
            </a:r>
            <a:r>
              <a:rPr lang="en-US" dirty="0" err="1"/>
              <a:t>cho</a:t>
            </a:r>
            <a:r>
              <a:rPr lang="en-US" dirty="0"/>
              <a:t> element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$(“p”).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removeClass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demoClass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en-US" dirty="0" err="1"/>
              <a:t>Xóa</a:t>
            </a:r>
            <a:r>
              <a:rPr lang="en-US" dirty="0"/>
              <a:t> class = </a:t>
            </a:r>
            <a:r>
              <a:rPr lang="en-US" dirty="0" err="1"/>
              <a:t>demoClass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&lt;p&gt;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90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CDN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Search google : </a:t>
            </a:r>
            <a:r>
              <a:rPr lang="en-US" dirty="0" err="1"/>
              <a:t>Jquery</a:t>
            </a:r>
            <a:r>
              <a:rPr lang="en-US" dirty="0"/>
              <a:t> CDN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5" y="2536190"/>
            <a:ext cx="57721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81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JQuery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US" u="sng" dirty="0"/>
              <a:t>1. </a:t>
            </a:r>
            <a:r>
              <a:rPr lang="en-US" u="sng" dirty="0" err="1"/>
              <a:t>Dẫn</a:t>
            </a:r>
            <a:r>
              <a:rPr lang="en-US" u="sng" dirty="0"/>
              <a:t> </a:t>
            </a:r>
            <a:r>
              <a:rPr lang="en-US" u="sng" dirty="0" err="1"/>
              <a:t>nguồn</a:t>
            </a:r>
            <a:r>
              <a:rPr lang="en-US" u="sng" dirty="0"/>
              <a:t> </a:t>
            </a:r>
            <a:r>
              <a:rPr lang="en-US" u="sng" dirty="0" err="1"/>
              <a:t>Jquery</a:t>
            </a:r>
            <a:r>
              <a:rPr lang="en-US" u="sng" dirty="0"/>
              <a:t> link: </a:t>
            </a:r>
            <a:r>
              <a:rPr lang="en-US" u="sng" dirty="0" err="1"/>
              <a:t>Chọn</a:t>
            </a:r>
            <a:r>
              <a:rPr lang="en-US" u="sng" dirty="0"/>
              <a:t> </a:t>
            </a:r>
            <a:r>
              <a:rPr lang="en-US" u="sng" dirty="0" err="1"/>
              <a:t>đường</a:t>
            </a:r>
            <a:r>
              <a:rPr lang="en-US" u="sng" dirty="0"/>
              <a:t> </a:t>
            </a:r>
            <a:r>
              <a:rPr lang="en-US" u="sng" dirty="0" err="1"/>
              <a:t>dẫn</a:t>
            </a:r>
            <a:r>
              <a:rPr lang="en-US" u="sng" dirty="0"/>
              <a:t> </a:t>
            </a:r>
            <a:r>
              <a:rPr lang="en-US" u="sng" dirty="0" err="1"/>
              <a:t>đến</a:t>
            </a:r>
            <a:r>
              <a:rPr lang="en-US" u="sng" dirty="0"/>
              <a:t> file </a:t>
            </a:r>
            <a:r>
              <a:rPr lang="en-US" u="sng" dirty="0" err="1"/>
              <a:t>Jquery</a:t>
            </a:r>
            <a:r>
              <a:rPr lang="en-US" u="sng" dirty="0"/>
              <a:t> </a:t>
            </a:r>
            <a:r>
              <a:rPr lang="en-US" u="sng" dirty="0" err="1"/>
              <a:t>trước</a:t>
            </a:r>
            <a:endParaRPr lang="en-US" u="sng" dirty="0"/>
          </a:p>
          <a:p>
            <a:pPr marL="114300" indent="0">
              <a:buNone/>
            </a:pPr>
            <a:r>
              <a:rPr lang="en-US" u="sng" dirty="0" err="1"/>
              <a:t>sử</a:t>
            </a:r>
            <a:r>
              <a:rPr lang="en-US" u="sng" dirty="0"/>
              <a:t> </a:t>
            </a:r>
            <a:r>
              <a:rPr lang="en-US" u="sng" dirty="0" err="1"/>
              <a:t>dụng</a:t>
            </a:r>
            <a:r>
              <a:rPr lang="en-US" u="sng" dirty="0"/>
              <a:t> &lt;script </a:t>
            </a:r>
            <a:r>
              <a:rPr lang="en-US" u="sng" dirty="0" err="1"/>
              <a:t>src</a:t>
            </a:r>
            <a:r>
              <a:rPr lang="en-US" u="sng" dirty="0"/>
              <a:t>&gt;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=“&lt;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link_to_jquery.min.js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&gt;”&gt;&lt;/script&gt;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u="sng" dirty="0"/>
              <a:t>2. </a:t>
            </a:r>
            <a:r>
              <a:rPr lang="en-US" u="sng" dirty="0" err="1"/>
              <a:t>Khai</a:t>
            </a:r>
            <a:r>
              <a:rPr lang="en-US" u="sng" dirty="0"/>
              <a:t> </a:t>
            </a:r>
            <a:r>
              <a:rPr lang="en-US" u="sng" dirty="0" err="1"/>
              <a:t>báo</a:t>
            </a:r>
            <a:r>
              <a:rPr lang="en-US" u="sng" dirty="0"/>
              <a:t> </a:t>
            </a:r>
            <a:r>
              <a:rPr lang="en-US" u="sng" dirty="0" err="1"/>
              <a:t>câu</a:t>
            </a:r>
            <a:r>
              <a:rPr lang="en-US" u="sng" dirty="0"/>
              <a:t> </a:t>
            </a:r>
            <a:r>
              <a:rPr lang="en-US" u="sng" dirty="0" err="1"/>
              <a:t>lệnh</a:t>
            </a:r>
            <a:r>
              <a:rPr lang="en-US" u="sng" dirty="0"/>
              <a:t> </a:t>
            </a:r>
            <a:r>
              <a:rPr lang="en-US" u="sng" dirty="0" err="1"/>
              <a:t>Jquery</a:t>
            </a:r>
            <a:endParaRPr lang="en-US" u="sng" dirty="0"/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$(document).ready(function(){</a:t>
            </a:r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//code goes here</a:t>
            </a:r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  <a:p>
            <a:pPr marL="114300" indent="0">
              <a:buNone/>
            </a:pPr>
            <a:r>
              <a:rPr lang="en-US" dirty="0" err="1"/>
              <a:t>Hoặc</a:t>
            </a:r>
            <a:endParaRPr lang="en-US" dirty="0"/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$(function(){</a:t>
            </a:r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//code goes here</a:t>
            </a:r>
          </a:p>
          <a:p>
            <a:pPr marL="11430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058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Nhận</a:t>
            </a:r>
            <a:r>
              <a:rPr lang="en-US" sz="3200" dirty="0"/>
              <a:t> </a:t>
            </a:r>
            <a:r>
              <a:rPr lang="en-US" sz="3200" dirty="0" err="1"/>
              <a:t>biết</a:t>
            </a:r>
            <a:r>
              <a:rPr lang="en-US" sz="3200" dirty="0"/>
              <a:t> node (Node identification)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</a:p>
          <a:p>
            <a:pPr marL="114300" indent="0" algn="ctr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$(“selector”).action()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:</a:t>
            </a:r>
          </a:p>
          <a:p>
            <a:pPr marL="114300" indent="0">
              <a:buNone/>
            </a:pPr>
            <a:r>
              <a:rPr lang="en-US" dirty="0"/>
              <a:t>$: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jQuery</a:t>
            </a:r>
          </a:p>
          <a:p>
            <a:pPr marL="114300" indent="0">
              <a:buNone/>
            </a:pPr>
            <a:r>
              <a:rPr lang="en-US" dirty="0"/>
              <a:t>Selector: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HTML</a:t>
            </a:r>
          </a:p>
          <a:p>
            <a:pPr marL="114300" indent="0">
              <a:buNone/>
            </a:pPr>
            <a:r>
              <a:rPr lang="en-US" dirty="0"/>
              <a:t>Action: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selector </a:t>
            </a:r>
            <a:r>
              <a:rPr lang="en-US" dirty="0" err="1"/>
              <a:t>đó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11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Selector (CSS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, </a:t>
            </a:r>
            <a:r>
              <a:rPr lang="en-US" dirty="0" err="1"/>
              <a:t>Jquery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$(“p”) </a:t>
            </a:r>
            <a:r>
              <a:rPr lang="en-US" dirty="0"/>
              <a:t>: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tag &lt;p&gt; </a:t>
            </a:r>
            <a:r>
              <a:rPr lang="en-US" dirty="0" err="1"/>
              <a:t>trong</a:t>
            </a:r>
            <a:r>
              <a:rPr lang="en-US" dirty="0"/>
              <a:t> file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$(“#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”):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tag </a:t>
            </a:r>
            <a:r>
              <a:rPr lang="en-US" dirty="0" err="1"/>
              <a:t>có</a:t>
            </a:r>
            <a:r>
              <a:rPr lang="en-US" dirty="0"/>
              <a:t> id = “</a:t>
            </a:r>
            <a:r>
              <a:rPr lang="en-US" dirty="0" err="1"/>
              <a:t>myId</a:t>
            </a:r>
            <a:r>
              <a:rPr lang="en-US" dirty="0"/>
              <a:t>”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$(“.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myClass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”):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tag </a:t>
            </a:r>
            <a:r>
              <a:rPr lang="en-US" dirty="0" err="1"/>
              <a:t>có</a:t>
            </a:r>
            <a:r>
              <a:rPr lang="en-US" dirty="0"/>
              <a:t> class = “</a:t>
            </a:r>
            <a:r>
              <a:rPr lang="en-US" dirty="0" err="1"/>
              <a:t>myClass</a:t>
            </a:r>
            <a:r>
              <a:rPr lang="en-US" dirty="0"/>
              <a:t>”.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$(“#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p”):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tag </a:t>
            </a:r>
            <a:r>
              <a:rPr lang="en-US" dirty="0" err="1"/>
              <a:t>có</a:t>
            </a:r>
            <a:r>
              <a:rPr lang="en-US" dirty="0"/>
              <a:t> id = “</a:t>
            </a:r>
            <a:r>
              <a:rPr lang="en-US" dirty="0" err="1"/>
              <a:t>myId</a:t>
            </a:r>
            <a:r>
              <a:rPr lang="en-US" dirty="0"/>
              <a:t>”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tag &lt;p&gt;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$(“#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&gt; p”):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tag &lt;p&gt; </a:t>
            </a:r>
            <a:r>
              <a:rPr lang="en-US" dirty="0" err="1"/>
              <a:t>là</a:t>
            </a:r>
            <a:r>
              <a:rPr lang="en-US" dirty="0"/>
              <a:t> direct child </a:t>
            </a:r>
            <a:r>
              <a:rPr lang="en-US" dirty="0" err="1"/>
              <a:t>của</a:t>
            </a:r>
            <a:r>
              <a:rPr lang="en-US" dirty="0"/>
              <a:t> tag </a:t>
            </a:r>
            <a:r>
              <a:rPr lang="en-US" dirty="0" err="1"/>
              <a:t>có</a:t>
            </a:r>
            <a:r>
              <a:rPr lang="en-US" dirty="0"/>
              <a:t> id = </a:t>
            </a:r>
            <a:r>
              <a:rPr lang="en-US" dirty="0" err="1"/>
              <a:t>myId</a:t>
            </a: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$(“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p.myClass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”):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&lt;p&gt; </a:t>
            </a:r>
            <a:r>
              <a:rPr lang="en-US" dirty="0" err="1"/>
              <a:t>có</a:t>
            </a:r>
            <a:r>
              <a:rPr lang="en-US" dirty="0"/>
              <a:t> class = </a:t>
            </a:r>
            <a:r>
              <a:rPr lang="en-US" dirty="0" err="1"/>
              <a:t>myClass</a:t>
            </a: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$(“#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p”):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&lt;p&gt; </a:t>
            </a:r>
            <a:r>
              <a:rPr lang="en-US" dirty="0" err="1"/>
              <a:t>là</a:t>
            </a:r>
            <a:r>
              <a:rPr lang="en-US" dirty="0"/>
              <a:t> descendant(direct child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direct child) </a:t>
            </a:r>
            <a:r>
              <a:rPr lang="en-US" dirty="0" err="1"/>
              <a:t>của</a:t>
            </a:r>
            <a:r>
              <a:rPr lang="en-US" dirty="0"/>
              <a:t> tag </a:t>
            </a:r>
            <a:r>
              <a:rPr lang="en-US" dirty="0" err="1"/>
              <a:t>có</a:t>
            </a:r>
            <a:r>
              <a:rPr lang="en-US" dirty="0"/>
              <a:t> id = </a:t>
            </a:r>
            <a:r>
              <a:rPr lang="en-US" dirty="0" err="1"/>
              <a:t>myId</a:t>
            </a: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$(“a[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=‘#’]”):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thẻ</a:t>
            </a:r>
            <a:r>
              <a:rPr lang="en-US" dirty="0"/>
              <a:t> &lt;a&gt;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href</a:t>
            </a:r>
            <a:r>
              <a:rPr lang="en-US" dirty="0"/>
              <a:t>=“#”</a:t>
            </a:r>
          </a:p>
        </p:txBody>
      </p:sp>
    </p:spTree>
    <p:extLst>
      <p:ext uri="{BB962C8B-B14F-4D97-AF65-F5344CB8AC3E}">
        <p14:creationId xmlns:p14="http://schemas.microsoft.com/office/powerpoint/2010/main" val="3295955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31" y="1752599"/>
            <a:ext cx="6521269" cy="4196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003" y="2474368"/>
            <a:ext cx="2540597" cy="24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756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1311</Words>
  <Application>Microsoft Macintosh PowerPoint</Application>
  <PresentationFormat>Widescreen</PresentationFormat>
  <Paragraphs>201</Paragraphs>
  <Slides>42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Cambria</vt:lpstr>
      <vt:lpstr>Courier New</vt:lpstr>
      <vt:lpstr>Adjacency</vt:lpstr>
      <vt:lpstr>JQuery</vt:lpstr>
      <vt:lpstr>1. JQuery</vt:lpstr>
      <vt:lpstr>So sánh giữa Javascript và JQuery</vt:lpstr>
      <vt:lpstr>Cài đặt Jquery</vt:lpstr>
      <vt:lpstr>Sử dụng CDN</vt:lpstr>
      <vt:lpstr>Khai báo JQuery</vt:lpstr>
      <vt:lpstr>Nhận biết node (Node identification)</vt:lpstr>
      <vt:lpstr>Selector (CSS thế nào, Jquery như thế)</vt:lpstr>
      <vt:lpstr>Ví dụ</vt:lpstr>
      <vt:lpstr>Khác biệt giữa directChild (&gt;) và  descendant(&lt;dấu cách&gt;)</vt:lpstr>
      <vt:lpstr>Descendant</vt:lpstr>
      <vt:lpstr>So sánh JS và JQ</vt:lpstr>
      <vt:lpstr>Sự kiện trong jquery</vt:lpstr>
      <vt:lpstr>Một số sự kiện trong JQuery</vt:lpstr>
      <vt:lpstr>Effects</vt:lpstr>
      <vt:lpstr>Effects</vt:lpstr>
      <vt:lpstr>Fade example</vt:lpstr>
      <vt:lpstr>Ví dụ</vt:lpstr>
      <vt:lpstr>Animate</vt:lpstr>
      <vt:lpstr>Ví dụ</vt:lpstr>
      <vt:lpstr>Xử lí HTML (Getter)</vt:lpstr>
      <vt:lpstr>Xử lí HTML (Form)</vt:lpstr>
      <vt:lpstr>Cont(2) Jquery Side</vt:lpstr>
      <vt:lpstr>Output</vt:lpstr>
      <vt:lpstr>Xử lí HTML</vt:lpstr>
      <vt:lpstr>Xử lí HTML</vt:lpstr>
      <vt:lpstr>Demo prop(), attr()</vt:lpstr>
      <vt:lpstr>Setter</vt:lpstr>
      <vt:lpstr>Ví dụ</vt:lpstr>
      <vt:lpstr>jQuery add/remove DOM</vt:lpstr>
      <vt:lpstr>Ví dụ</vt:lpstr>
      <vt:lpstr>Output</vt:lpstr>
      <vt:lpstr>jQuery traversing (Ancestor)</vt:lpstr>
      <vt:lpstr>Ví dụ</vt:lpstr>
      <vt:lpstr>Output</vt:lpstr>
      <vt:lpstr>Jquery traversing (Descendant)</vt:lpstr>
      <vt:lpstr>Ví dụ</vt:lpstr>
      <vt:lpstr>Output</vt:lpstr>
      <vt:lpstr>jQuery traversing (siblings)</vt:lpstr>
      <vt:lpstr>Ví dụ</vt:lpstr>
      <vt:lpstr>Output</vt:lpstr>
      <vt:lpstr>Xử lí HTML với css và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</dc:title>
  <dc:creator>nguyen_huu cam</dc:creator>
  <cp:lastModifiedBy>nguyen_huu cam</cp:lastModifiedBy>
  <cp:revision>107</cp:revision>
  <dcterms:created xsi:type="dcterms:W3CDTF">2020-11-24T04:39:36Z</dcterms:created>
  <dcterms:modified xsi:type="dcterms:W3CDTF">2021-02-22T08:56:14Z</dcterms:modified>
</cp:coreProperties>
</file>